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98" r:id="rId29"/>
    <p:sldId id="399" r:id="rId30"/>
    <p:sldId id="396" r:id="rId31"/>
    <p:sldId id="400" r:id="rId32"/>
    <p:sldId id="402" r:id="rId33"/>
    <p:sldId id="403" r:id="rId34"/>
    <p:sldId id="404" r:id="rId35"/>
    <p:sldId id="406" r:id="rId36"/>
    <p:sldId id="405" r:id="rId37"/>
    <p:sldId id="407" r:id="rId38"/>
    <p:sldId id="408" r:id="rId39"/>
    <p:sldId id="409" r:id="rId40"/>
    <p:sldId id="416" r:id="rId41"/>
    <p:sldId id="410" r:id="rId42"/>
    <p:sldId id="411" r:id="rId43"/>
    <p:sldId id="412" r:id="rId44"/>
    <p:sldId id="413" r:id="rId45"/>
    <p:sldId id="414" r:id="rId46"/>
    <p:sldId id="417" r:id="rId47"/>
    <p:sldId id="415" r:id="rId48"/>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93348" autoAdjust="0"/>
  </p:normalViewPr>
  <p:slideViewPr>
    <p:cSldViewPr snapToGrid="0">
      <p:cViewPr varScale="1">
        <p:scale>
          <a:sx n="118" d="100"/>
          <a:sy n="118" d="100"/>
        </p:scale>
        <p:origin x="1554" y="9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2018-11-15</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2018-11-15</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2018-11-15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2018-11-15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2018-11-15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2018-11-15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781487850"/>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p>
                      <a:pPr algn="ctr" latinLnBrk="1"/>
                      <a:r>
                        <a:rPr lang="en-US" altLang="ko-KR" sz="1400" dirty="0">
                          <a:solidFill>
                            <a:schemeClr val="tx1"/>
                          </a:solidFill>
                          <a:latin typeface="MS Reference Sans Serif" panose="020B0604030504040204" pitchFamily="34" charset="0"/>
                        </a:rPr>
                        <a:t>(for</a:t>
                      </a:r>
                      <a:r>
                        <a:rPr lang="en-US" altLang="ko-KR" sz="1400" baseline="0" dirty="0">
                          <a:solidFill>
                            <a:schemeClr val="tx1"/>
                          </a:solidFill>
                          <a:latin typeface="MS Reference Sans Serif" panose="020B0604030504040204" pitchFamily="34" charset="0"/>
                        </a:rPr>
                        <a:t> Thales)</a:t>
                      </a:r>
                      <a:endParaRPr lang="ko-KR" altLang="en-US"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a:t>
            </a:r>
            <a:br>
              <a:rPr lang="en-CA" dirty="0"/>
            </a:br>
            <a:r>
              <a:rPr lang="en-CA" dirty="0"/>
              <a:t>figures describing laser pulse and error band, and </a:t>
            </a:r>
            <a:br>
              <a:rPr lang="en-CA" dirty="0"/>
            </a:br>
            <a:r>
              <a:rPr lang="en-CA" dirty="0"/>
              <a:t>the terms 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a:t>
            </a:r>
            <a:br>
              <a:rPr lang="en-CA" dirty="0"/>
            </a:br>
            <a:r>
              <a:rPr lang="en-CA" dirty="0"/>
              <a:t>that the hand-crafted things are needed. </a:t>
            </a:r>
            <a:br>
              <a:rPr lang="en-CA" dirty="0"/>
            </a:br>
            <a:r>
              <a:rPr lang="en-CA" dirty="0"/>
              <a:t>(e.g.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a:t>
            </a:r>
            <a:br>
              <a:rPr lang="en-CA" dirty="0"/>
            </a:br>
            <a:r>
              <a:rPr lang="en-CA" dirty="0"/>
              <a:t>object-scale 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filtering </a:t>
            </a:r>
            <a:r>
              <a:rPr lang="en-CA" baseline="30000" dirty="0"/>
              <a:t>(1/2)</a:t>
            </a:r>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filtering </a:t>
            </a:r>
            <a:r>
              <a:rPr lang="en-CA" baseline="30000" dirty="0"/>
              <a:t>(2/2)</a:t>
            </a:r>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(1/5)</a:t>
            </a:r>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(2/5)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(3/5)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(4/5)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5" name="Picture 4"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2" y="1128770"/>
            <a:ext cx="8114597" cy="5400000"/>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57000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0683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(5/5)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5" name="Picture 4">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76" y="1112690"/>
            <a:ext cx="6933849" cy="5220000"/>
          </a:xfrm>
          <a:prstGeom prst="rect">
            <a:avLst/>
          </a:prstGeom>
        </p:spPr>
      </p:pic>
      <p:sp>
        <p:nvSpPr>
          <p:cNvPr id="6" name="Rectangle 5">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3784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31</a:t>
            </a:fld>
            <a:endParaRPr lang="ko-KR" altLang="en-US" dirty="0"/>
          </a:p>
        </p:txBody>
      </p:sp>
    </p:spTree>
    <p:extLst>
      <p:ext uri="{BB962C8B-B14F-4D97-AF65-F5344CB8AC3E}">
        <p14:creationId xmlns:p14="http://schemas.microsoft.com/office/powerpoint/2010/main" val="259049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a:t>
            </a:r>
            <a:r>
              <a:rPr lang="en-US" altLang="ko-KR" dirty="0" err="1"/>
              <a:t>ver</a:t>
            </a:r>
            <a:r>
              <a:rPr lang="en-US" altLang="ko-KR" dirty="0"/>
              <a:t>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151748594"/>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09059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Plan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33</a:t>
            </a:fld>
            <a:endParaRPr lang="ko-KR" altLang="en-US" dirty="0"/>
          </a:p>
        </p:txBody>
      </p:sp>
      <p:graphicFrame>
        <p:nvGraphicFramePr>
          <p:cNvPr id="5" name="Table 4"/>
          <p:cNvGraphicFramePr>
            <a:graphicFrameLocks noGrp="1"/>
          </p:cNvGraphicFramePr>
          <p:nvPr>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9882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a:t>Paper List</a:t>
            </a:r>
            <a:endParaRPr lang="ko-KR" altLang="en-US" dirty="0"/>
          </a:p>
        </p:txBody>
      </p:sp>
      <p:sp>
        <p:nvSpPr>
          <p:cNvPr id="3" name="Content Placeholder 2"/>
          <p:cNvSpPr>
            <a:spLocks noGrp="1"/>
          </p:cNvSpPr>
          <p:nvPr>
            <p:ph idx="1"/>
          </p:nvPr>
        </p:nvSpPr>
        <p:spPr>
          <a:xfrm>
            <a:off x="363416" y="1367246"/>
            <a:ext cx="8417169" cy="1080000"/>
          </a:xfrm>
        </p:spPr>
        <p:txBody>
          <a:bodyPr/>
          <a:lstStyle/>
          <a:p>
            <a:r>
              <a:rPr lang="en-US" altLang="ko-KR" dirty="0"/>
              <a:t>Papers we have read (for point cloud segmentation)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34</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649032375"/>
              </p:ext>
            </p:extLst>
          </p:nvPr>
        </p:nvGraphicFramePr>
        <p:xfrm>
          <a:off x="832114" y="2381738"/>
          <a:ext cx="7479772" cy="2641600"/>
        </p:xfrm>
        <a:graphic>
          <a:graphicData uri="http://schemas.openxmlformats.org/drawingml/2006/table">
            <a:tbl>
              <a:tblPr firstRow="1" bandRow="1">
                <a:tableStyleId>{74C1A8A3-306A-4EB7-A6B1-4F7E0EB9C5D6}</a:tableStyleId>
              </a:tblPr>
              <a:tblGrid>
                <a:gridCol w="5803372">
                  <a:extLst>
                    <a:ext uri="{9D8B030D-6E8A-4147-A177-3AD203B41FA5}">
                      <a16:colId xmlns:a16="http://schemas.microsoft.com/office/drawing/2014/main" val="574388975"/>
                    </a:ext>
                  </a:extLst>
                </a:gridCol>
                <a:gridCol w="1676400">
                  <a:extLst>
                    <a:ext uri="{9D8B030D-6E8A-4147-A177-3AD203B41FA5}">
                      <a16:colId xmlns:a16="http://schemas.microsoft.com/office/drawing/2014/main" val="3198954201"/>
                    </a:ext>
                  </a:extLst>
                </a:gridCol>
              </a:tblGrid>
              <a:tr h="370840">
                <a:tc>
                  <a:txBody>
                    <a:bodyPr/>
                    <a:lstStyle/>
                    <a:p>
                      <a:pPr algn="ctr" latinLnBrk="1"/>
                      <a:r>
                        <a:rPr lang="en-US" altLang="ko-KR" sz="1800" dirty="0">
                          <a:latin typeface="Arial" panose="020B0604020202020204" pitchFamily="34" charset="0"/>
                          <a:cs typeface="Arial" panose="020B0604020202020204" pitchFamily="34" charset="0"/>
                        </a:rPr>
                        <a:t>Title</a:t>
                      </a:r>
                      <a:endParaRPr lang="ko-KR" altLang="en-US" sz="1800" dirty="0">
                        <a:latin typeface="Arial" panose="020B0604020202020204" pitchFamily="34" charset="0"/>
                        <a:cs typeface="Arial" panose="020B0604020202020204" pitchFamily="34" charset="0"/>
                      </a:endParaRPr>
                    </a:p>
                  </a:txBody>
                  <a:tcPr/>
                </a:tc>
                <a:tc>
                  <a:txBody>
                    <a:bodyPr/>
                    <a:lstStyle/>
                    <a:p>
                      <a:pPr algn="ctr" latinLnBrk="1"/>
                      <a:r>
                        <a:rPr lang="en-US" altLang="ko-KR" sz="1800" dirty="0">
                          <a:latin typeface="Arial" panose="020B0604020202020204" pitchFamily="34" charset="0"/>
                          <a:cs typeface="Arial" panose="020B0604020202020204" pitchFamily="34" charset="0"/>
                        </a:rPr>
                        <a:t>Conference</a:t>
                      </a:r>
                      <a:endParaRPr lang="ko-KR"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591449"/>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learning on point</a:t>
                      </a:r>
                      <a:r>
                        <a:rPr lang="en-US" altLang="ko-KR" sz="1600" baseline="0" dirty="0">
                          <a:latin typeface="Arial" panose="020B0604020202020204" pitchFamily="34" charset="0"/>
                          <a:cs typeface="Arial" panose="020B0604020202020204" pitchFamily="34" charset="0"/>
                        </a:rPr>
                        <a:t> s</a:t>
                      </a:r>
                      <a:r>
                        <a:rPr lang="en-US" altLang="ko-KR" sz="1600" dirty="0">
                          <a:latin typeface="Arial" panose="020B0604020202020204" pitchFamily="34" charset="0"/>
                          <a:cs typeface="Arial" panose="020B0604020202020204" pitchFamily="34" charset="0"/>
                        </a:rPr>
                        <a:t>ets for 3D classification and segmentation</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a:t>
                      </a:r>
                      <a:r>
                        <a:rPr lang="en-US" altLang="ko-KR" sz="1600" baseline="0" dirty="0">
                          <a:latin typeface="Arial" panose="020B0604020202020204" pitchFamily="34" charset="0"/>
                          <a:cs typeface="Arial" panose="020B0604020202020204" pitchFamily="34" charset="0"/>
                        </a:rPr>
                        <a:t>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90282432"/>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hierarchical feature learning on point sets in a metric space</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NIPS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04257307"/>
                  </a:ext>
                </a:extLst>
              </a:tr>
              <a:tr h="370840">
                <a:tc>
                  <a:txBody>
                    <a:bodyPr/>
                    <a:lstStyle/>
                    <a:p>
                      <a:pPr algn="ctr" latinLnBrk="1"/>
                      <a:r>
                        <a:rPr lang="en-US" altLang="ko-KR" sz="1600" dirty="0">
                          <a:latin typeface="Arial" panose="020B0604020202020204" pitchFamily="34" charset="0"/>
                          <a:cs typeface="Arial" panose="020B0604020202020204" pitchFamily="34" charset="0"/>
                        </a:rPr>
                        <a:t>Large-scale point cloud segmentation with </a:t>
                      </a:r>
                      <a:r>
                        <a:rPr lang="en-US" altLang="ko-KR" sz="1600" dirty="0" err="1">
                          <a:latin typeface="Arial" panose="020B0604020202020204" pitchFamily="34" charset="0"/>
                          <a:cs typeface="Arial" panose="020B0604020202020204" pitchFamily="34" charset="0"/>
                        </a:rPr>
                        <a:t>superpoint</a:t>
                      </a:r>
                      <a:r>
                        <a:rPr lang="en-US" altLang="ko-KR" sz="1600" dirty="0">
                          <a:latin typeface="Arial" panose="020B0604020202020204" pitchFamily="34" charset="0"/>
                          <a:cs typeface="Arial" panose="020B0604020202020204" pitchFamily="34" charset="0"/>
                        </a:rPr>
                        <a:t> graphs </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728696"/>
                  </a:ext>
                </a:extLst>
              </a:tr>
              <a:tr h="370840">
                <a:tc>
                  <a:txBody>
                    <a:bodyPr/>
                    <a:lstStyle/>
                    <a:p>
                      <a:pPr algn="ctr" latinLnBrk="1"/>
                      <a:r>
                        <a:rPr lang="en-US" altLang="ko-KR" sz="1600" dirty="0">
                          <a:latin typeface="Arial" panose="020B0604020202020204" pitchFamily="34" charset="0"/>
                          <a:cs typeface="Arial" panose="020B0604020202020204" pitchFamily="34" charset="0"/>
                        </a:rPr>
                        <a:t>Deep parametric continuous convolutional</a:t>
                      </a:r>
                      <a:r>
                        <a:rPr lang="en-US" altLang="ko-KR" sz="1600" baseline="0" dirty="0">
                          <a:latin typeface="Arial" panose="020B0604020202020204" pitchFamily="34" charset="0"/>
                          <a:cs typeface="Arial" panose="020B0604020202020204" pitchFamily="34" charset="0"/>
                        </a:rPr>
                        <a:t> neural networks</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1015136"/>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SPLATNet</a:t>
                      </a:r>
                      <a:r>
                        <a:rPr lang="en-US" altLang="ko-KR" sz="1600" dirty="0">
                          <a:latin typeface="Arial" panose="020B0604020202020204" pitchFamily="34" charset="0"/>
                          <a:cs typeface="Arial" panose="020B0604020202020204" pitchFamily="34" charset="0"/>
                        </a:rPr>
                        <a:t>: sparse lattice networks for point cloud processing</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5397039"/>
                  </a:ext>
                </a:extLst>
              </a:tr>
            </a:tbl>
          </a:graphicData>
        </a:graphic>
      </p:graphicFrame>
    </p:spTree>
    <p:extLst>
      <p:ext uri="{BB962C8B-B14F-4D97-AF65-F5344CB8AC3E}">
        <p14:creationId xmlns:p14="http://schemas.microsoft.com/office/powerpoint/2010/main" val="27201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(1/2)</a:t>
            </a:r>
            <a:endParaRPr lang="ko-KR" altLang="en-US" dirty="0"/>
          </a:p>
        </p:txBody>
      </p:sp>
      <p:sp>
        <p:nvSpPr>
          <p:cNvPr id="3" name="Content Placeholder 2"/>
          <p:cNvSpPr>
            <a:spLocks noGrp="1"/>
          </p:cNvSpPr>
          <p:nvPr>
            <p:ph idx="1"/>
          </p:nvPr>
        </p:nvSpPr>
        <p:spPr/>
        <p:txBody>
          <a:bodyPr/>
          <a:lstStyle/>
          <a:p>
            <a:r>
              <a:rPr lang="en-US" altLang="ko-KR" dirty="0" err="1"/>
              <a:t>SPLATNet</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35</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5" y="2122657"/>
            <a:ext cx="8842171" cy="3456000"/>
          </a:xfrm>
          <a:prstGeom prst="rect">
            <a:avLst/>
          </a:prstGeom>
        </p:spPr>
      </p:pic>
      <p:sp>
        <p:nvSpPr>
          <p:cNvPr id="6" name="TextBox 5"/>
          <p:cNvSpPr txBox="1"/>
          <p:nvPr/>
        </p:nvSpPr>
        <p:spPr>
          <a:xfrm>
            <a:off x="853386" y="6248400"/>
            <a:ext cx="7437229" cy="307777"/>
          </a:xfrm>
          <a:prstGeom prst="rect">
            <a:avLst/>
          </a:prstGeom>
          <a:noFill/>
        </p:spPr>
        <p:txBody>
          <a:bodyPr wrap="none" rtlCol="0">
            <a:spAutoFit/>
          </a:bodyPr>
          <a:lstStyle/>
          <a:p>
            <a:r>
              <a:rPr lang="en-US" altLang="ko-KR" sz="1400" dirty="0">
                <a:latin typeface="Arial" panose="020B0604020202020204" pitchFamily="34" charset="0"/>
                <a:cs typeface="Arial" panose="020B0604020202020204" pitchFamily="34" charset="0"/>
              </a:rPr>
              <a:t>Illustration of inputs, outputs and network architectures for SPLATNet</a:t>
            </a:r>
            <a:r>
              <a:rPr lang="en-US" altLang="ko-KR" sz="1400" baseline="-25000" dirty="0">
                <a:latin typeface="Arial" panose="020B0604020202020204" pitchFamily="34" charset="0"/>
                <a:cs typeface="Arial" panose="020B0604020202020204" pitchFamily="34" charset="0"/>
              </a:rPr>
              <a:t>3D</a:t>
            </a:r>
            <a:r>
              <a:rPr lang="en-US" altLang="ko-KR" sz="1400" dirty="0">
                <a:latin typeface="Arial" panose="020B0604020202020204" pitchFamily="34" charset="0"/>
                <a:cs typeface="Arial" panose="020B0604020202020204" pitchFamily="34" charset="0"/>
              </a:rPr>
              <a:t> and SPLATNet</a:t>
            </a:r>
            <a:r>
              <a:rPr lang="en-US" altLang="ko-KR" sz="1400" baseline="-25000" dirty="0">
                <a:latin typeface="Arial" panose="020B0604020202020204" pitchFamily="34" charset="0"/>
                <a:cs typeface="Arial" panose="020B0604020202020204" pitchFamily="34" charset="0"/>
              </a:rPr>
              <a:t>2D-3D</a:t>
            </a:r>
            <a:r>
              <a:rPr lang="en-US" altLang="ko-KR" sz="1400" dirty="0">
                <a:latin typeface="Arial" panose="020B0604020202020204" pitchFamily="34" charset="0"/>
                <a:cs typeface="Arial" panose="020B0604020202020204" pitchFamily="34" charset="0"/>
              </a:rPr>
              <a: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6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(2/2)</a:t>
            </a:r>
            <a:endParaRPr lang="ko-KR" altLang="en-US" baseline="30000" dirty="0"/>
          </a:p>
        </p:txBody>
      </p:sp>
      <p:sp>
        <p:nvSpPr>
          <p:cNvPr id="3" name="Content Placeholder 2"/>
          <p:cNvSpPr>
            <a:spLocks noGrp="1"/>
          </p:cNvSpPr>
          <p:nvPr>
            <p:ph idx="1"/>
          </p:nvPr>
        </p:nvSpPr>
        <p:spPr>
          <a:xfrm>
            <a:off x="628650" y="1367246"/>
            <a:ext cx="7886700" cy="1080000"/>
          </a:xfrm>
        </p:spPr>
        <p:txBody>
          <a:bodyPr/>
          <a:lstStyle/>
          <a:p>
            <a:r>
              <a:rPr lang="en-US" altLang="ko-KR" dirty="0"/>
              <a:t>Bilateral Convolution Layer</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36</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9" y="2114254"/>
            <a:ext cx="7886922" cy="2268000"/>
          </a:xfrm>
          <a:prstGeom prst="rect">
            <a:avLst/>
          </a:prstGeom>
        </p:spPr>
      </p:pic>
      <p:sp>
        <p:nvSpPr>
          <p:cNvPr id="6" name="TextBox 5"/>
          <p:cNvSpPr txBox="1"/>
          <p:nvPr/>
        </p:nvSpPr>
        <p:spPr>
          <a:xfrm>
            <a:off x="284269" y="4754781"/>
            <a:ext cx="8575463" cy="1600438"/>
          </a:xfrm>
          <a:prstGeom prst="rect">
            <a:avLst/>
          </a:prstGeom>
          <a:noFill/>
        </p:spPr>
        <p:txBody>
          <a:bodyPr wrap="square" rtlCol="0">
            <a:spAutoFit/>
          </a:bodyPr>
          <a:lstStyle/>
          <a:p>
            <a:pPr algn="just"/>
            <a:r>
              <a:rPr lang="en-US" altLang="ko-KR" sz="1400" b="1" dirty="0">
                <a:latin typeface="Times New Roman" panose="02020603050405020304" pitchFamily="18" charset="0"/>
                <a:cs typeface="Times New Roman" panose="02020603050405020304" pitchFamily="18" charset="0"/>
              </a:rPr>
              <a:t>Splat:</a:t>
            </a:r>
            <a:r>
              <a:rPr lang="en-US" altLang="ko-KR" sz="1400" dirty="0">
                <a:latin typeface="Times New Roman" panose="02020603050405020304" pitchFamily="18" charset="0"/>
                <a:cs typeface="Times New Roman" panose="02020603050405020304" pitchFamily="18" charset="0"/>
              </a:rPr>
              <a:t> BCL first interpolates input features </a:t>
            </a:r>
            <a:r>
              <a:rPr lang="en-US" altLang="ko-KR" sz="1400" i="1" dirty="0">
                <a:latin typeface="Times New Roman" panose="02020603050405020304" pitchFamily="18" charset="0"/>
                <a:cs typeface="Times New Roman" panose="02020603050405020304" pitchFamily="18" charset="0"/>
              </a:rPr>
              <a:t>F</a:t>
            </a:r>
            <a:r>
              <a:rPr lang="en-US" altLang="ko-KR" sz="1400" dirty="0">
                <a:latin typeface="Times New Roman" panose="02020603050405020304" pitchFamily="18" charset="0"/>
                <a:cs typeface="Times New Roman" panose="02020603050405020304" pitchFamily="18" charset="0"/>
              </a:rPr>
              <a:t> onto a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err="1">
                <a:latin typeface="Times New Roman" panose="02020603050405020304" pitchFamily="18" charset="0"/>
                <a:cs typeface="Times New Roman" panose="02020603050405020304" pitchFamily="18" charset="0"/>
              </a:rPr>
              <a:t>permutohedral</a:t>
            </a:r>
            <a:r>
              <a:rPr lang="en-US" altLang="ko-KR" sz="1400" dirty="0">
                <a:latin typeface="Times New Roman" panose="02020603050405020304" pitchFamily="18" charset="0"/>
                <a:cs typeface="Times New Roman" panose="02020603050405020304" pitchFamily="18" charset="0"/>
              </a:rPr>
              <a:t> lattice defined by the lattice features </a:t>
            </a:r>
            <a:r>
              <a:rPr lang="en-US" altLang="ko-KR" sz="1400" i="1"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 at input points.</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Convolve:</a:t>
            </a:r>
            <a:r>
              <a:rPr lang="en-US" altLang="ko-KR" sz="1400" dirty="0">
                <a:latin typeface="Times New Roman" panose="02020603050405020304" pitchFamily="18" charset="0"/>
                <a:cs typeface="Times New Roman" panose="02020603050405020304" pitchFamily="18" charset="0"/>
              </a:rPr>
              <a:t> BCL then does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convolution over this sparsely populated lattice. </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Slice:</a:t>
            </a:r>
            <a:r>
              <a:rPr lang="en-US" altLang="ko-KR" sz="1400" dirty="0">
                <a:latin typeface="Times New Roman" panose="02020603050405020304" pitchFamily="18" charset="0"/>
                <a:cs typeface="Times New Roman" panose="02020603050405020304" pitchFamily="18" charset="0"/>
              </a:rPr>
              <a:t> The filtered signal is then interpolated back onto the input signal. For illustration, input and output are shown as point cloud and the corresponding segmentation labels.</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37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What to do (during Nov)</a:t>
            </a:r>
            <a:endParaRPr lang="ko-KR" altLang="en-US" dirty="0"/>
          </a:p>
        </p:txBody>
      </p:sp>
      <p:sp>
        <p:nvSpPr>
          <p:cNvPr id="3" name="Content Placeholder 2"/>
          <p:cNvSpPr>
            <a:spLocks noGrp="1"/>
          </p:cNvSpPr>
          <p:nvPr>
            <p:ph idx="1"/>
          </p:nvPr>
        </p:nvSpPr>
        <p:spPr>
          <a:xfrm>
            <a:off x="628650" y="1367246"/>
            <a:ext cx="7886700" cy="3600000"/>
          </a:xfrm>
        </p:spPr>
        <p:txBody>
          <a:bodyPr/>
          <a:lstStyle/>
          <a:p>
            <a:r>
              <a:rPr lang="en-US" altLang="ko-KR" dirty="0"/>
              <a:t>Continuing literature survey</a:t>
            </a:r>
          </a:p>
          <a:p>
            <a:pPr lvl="1"/>
            <a:r>
              <a:rPr lang="en-US" altLang="ko-KR" dirty="0"/>
              <a:t>Thinking of what the fundamental issues are unresolved</a:t>
            </a:r>
          </a:p>
          <a:p>
            <a:pPr lvl="1"/>
            <a:r>
              <a:rPr lang="en-US" altLang="ko-KR" dirty="0"/>
              <a:t>Writing document about the literatures</a:t>
            </a:r>
          </a:p>
          <a:p>
            <a:pPr lvl="1"/>
            <a:endParaRPr lang="en-US" altLang="ko-KR" dirty="0"/>
          </a:p>
          <a:p>
            <a:r>
              <a:rPr lang="en-US" altLang="ko-KR" dirty="0"/>
              <a:t>Practicing deep library</a:t>
            </a:r>
          </a:p>
          <a:p>
            <a:endParaRPr lang="en-US" altLang="ko-KR" dirty="0"/>
          </a:p>
          <a:p>
            <a:r>
              <a:rPr lang="en-US" altLang="ko-KR" dirty="0"/>
              <a:t>Initial design of our own network</a:t>
            </a:r>
          </a:p>
          <a:p>
            <a:pPr marL="0" indent="0">
              <a:buNone/>
            </a:pP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37</a:t>
            </a:fld>
            <a:endParaRPr lang="ko-KR" altLang="en-US" dirty="0"/>
          </a:p>
        </p:txBody>
      </p:sp>
    </p:spTree>
    <p:extLst>
      <p:ext uri="{BB962C8B-B14F-4D97-AF65-F5344CB8AC3E}">
        <p14:creationId xmlns:p14="http://schemas.microsoft.com/office/powerpoint/2010/main" val="387931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15 2018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38</a:t>
            </a:fld>
            <a:endParaRPr lang="ko-KR" altLang="en-US" dirty="0"/>
          </a:p>
        </p:txBody>
      </p:sp>
    </p:spTree>
    <p:extLst>
      <p:ext uri="{BB962C8B-B14F-4D97-AF65-F5344CB8AC3E}">
        <p14:creationId xmlns:p14="http://schemas.microsoft.com/office/powerpoint/2010/main" val="79235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BF7BA987-6DF9-4226-9FFF-CD9D061F00A0}"/>
              </a:ext>
            </a:extLst>
          </p:cNvPr>
          <p:cNvSpPr>
            <a:spLocks noGrp="1"/>
          </p:cNvSpPr>
          <p:nvPr>
            <p:ph idx="1"/>
          </p:nvPr>
        </p:nvSpPr>
        <p:spPr/>
        <p:txBody>
          <a:bodyPr/>
          <a:lstStyle/>
          <a:p>
            <a:r>
              <a:rPr lang="en-CA" dirty="0" err="1"/>
              <a:t>Razieh's</a:t>
            </a:r>
            <a:r>
              <a:rPr lang="en-CA" dirty="0"/>
              <a:t> Progress on Noise Filtering</a:t>
            </a:r>
          </a:p>
          <a:p>
            <a:endParaRPr lang="en-CA" dirty="0"/>
          </a:p>
          <a:p>
            <a:r>
              <a:rPr lang="en-CA" dirty="0"/>
              <a:t>Paper Review</a:t>
            </a:r>
          </a:p>
          <a:p>
            <a:endParaRPr lang="en-CA" dirty="0"/>
          </a:p>
          <a:p>
            <a:r>
              <a:rPr lang="en-CA" dirty="0"/>
              <a:t>Future Plan</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39</a:t>
            </a:fld>
            <a:endParaRPr lang="ko-KR" altLang="en-US" dirty="0"/>
          </a:p>
        </p:txBody>
      </p:sp>
    </p:spTree>
    <p:extLst>
      <p:ext uri="{BB962C8B-B14F-4D97-AF65-F5344CB8AC3E}">
        <p14:creationId xmlns:p14="http://schemas.microsoft.com/office/powerpoint/2010/main" val="181170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40</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Paper Review</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27842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Multi-Range CRF </a:t>
            </a:r>
            <a:r>
              <a:rPr lang="en-CA" baseline="30000" dirty="0"/>
              <a:t>(1/5)</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41</a:t>
            </a:fld>
            <a:endParaRPr lang="ko-KR" altLang="en-US" dirty="0"/>
          </a:p>
        </p:txBody>
      </p:sp>
      <p:sp>
        <p:nvSpPr>
          <p:cNvPr id="5" name="Rectangle 4">
            <a:extLst>
              <a:ext uri="{FF2B5EF4-FFF2-40B4-BE49-F238E27FC236}">
                <a16:creationId xmlns:a16="http://schemas.microsoft.com/office/drawing/2014/main" id="{ECB954C9-AA11-46D5-9798-29BBF57B3AAA}"/>
              </a:ext>
            </a:extLst>
          </p:cNvPr>
          <p:cNvSpPr/>
          <p:nvPr/>
        </p:nvSpPr>
        <p:spPr>
          <a:xfrm>
            <a:off x="302975" y="1127031"/>
            <a:ext cx="85380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S Reference Sans Serif" panose="020B0604030504040204" pitchFamily="34" charset="0"/>
              </a:rPr>
              <a:t>Multi-Range CRF for Classifying Railway Electrification System Objects </a:t>
            </a:r>
            <a:br>
              <a:rPr lang="en-CA" dirty="0">
                <a:solidFill>
                  <a:schemeClr val="tx1"/>
                </a:solidFill>
                <a:latin typeface="MS Reference Sans Serif" panose="020B0604030504040204" pitchFamily="34" charset="0"/>
              </a:rPr>
            </a:br>
            <a:r>
              <a:rPr lang="en-CA" dirty="0">
                <a:solidFill>
                  <a:schemeClr val="tx1"/>
                </a:solidFill>
                <a:latin typeface="MS Reference Sans Serif" panose="020B0604030504040204" pitchFamily="34" charset="0"/>
              </a:rPr>
              <a:t>Using Mobile Laser Scanning Data, J. Jung, et al., Remote Sensing 2016</a:t>
            </a:r>
          </a:p>
        </p:txBody>
      </p:sp>
      <p:pic>
        <p:nvPicPr>
          <p:cNvPr id="10" name="Picture 9" descr="A close up of a car&#10;&#10;Description automatically generated">
            <a:extLst>
              <a:ext uri="{FF2B5EF4-FFF2-40B4-BE49-F238E27FC236}">
                <a16:creationId xmlns:a16="http://schemas.microsoft.com/office/drawing/2014/main" id="{7160B97B-B70D-4C05-B540-0E8A00CD5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63" y="1970402"/>
            <a:ext cx="4029474" cy="2520000"/>
          </a:xfrm>
          <a:prstGeom prst="rect">
            <a:avLst/>
          </a:prstGeom>
        </p:spPr>
      </p:pic>
      <p:sp>
        <p:nvSpPr>
          <p:cNvPr id="11" name="Rectangle 10">
            <a:extLst>
              <a:ext uri="{FF2B5EF4-FFF2-40B4-BE49-F238E27FC236}">
                <a16:creationId xmlns:a16="http://schemas.microsoft.com/office/drawing/2014/main" id="{B4F3D70A-EDC4-4021-9066-4154E1826F6B}"/>
              </a:ext>
            </a:extLst>
          </p:cNvPr>
          <p:cNvSpPr/>
          <p:nvPr/>
        </p:nvSpPr>
        <p:spPr>
          <a:xfrm>
            <a:off x="2591236" y="4490402"/>
            <a:ext cx="3961528"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Trimble MX8 mounted on a train</a:t>
            </a:r>
          </a:p>
        </p:txBody>
      </p:sp>
      <p:pic>
        <p:nvPicPr>
          <p:cNvPr id="15" name="Picture 14" descr="A screenshot of a cell phone&#10;&#10;Description automatically generated">
            <a:extLst>
              <a:ext uri="{FF2B5EF4-FFF2-40B4-BE49-F238E27FC236}">
                <a16:creationId xmlns:a16="http://schemas.microsoft.com/office/drawing/2014/main" id="{914FF9EF-A7FB-44DB-A923-3B0CC4655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547" y="4995240"/>
            <a:ext cx="7056907" cy="1620000"/>
          </a:xfrm>
          <a:prstGeom prst="rect">
            <a:avLst/>
          </a:prstGeom>
        </p:spPr>
      </p:pic>
      <p:sp>
        <p:nvSpPr>
          <p:cNvPr id="8" name="Rectangle 7">
            <a:extLst>
              <a:ext uri="{FF2B5EF4-FFF2-40B4-BE49-F238E27FC236}">
                <a16:creationId xmlns:a16="http://schemas.microsoft.com/office/drawing/2014/main" id="{5A24CAE6-114C-4499-A71C-081D04C7689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4105502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F40E-F0C8-4A56-9461-41B7D224F4F0}"/>
              </a:ext>
            </a:extLst>
          </p:cNvPr>
          <p:cNvSpPr>
            <a:spLocks noGrp="1"/>
          </p:cNvSpPr>
          <p:nvPr>
            <p:ph type="title"/>
          </p:nvPr>
        </p:nvSpPr>
        <p:spPr/>
        <p:txBody>
          <a:bodyPr/>
          <a:lstStyle/>
          <a:p>
            <a:r>
              <a:rPr lang="en-CA" dirty="0"/>
              <a:t>Multi-Range CRF </a:t>
            </a:r>
            <a:r>
              <a:rPr lang="en-CA" baseline="30000" dirty="0"/>
              <a:t>(2/5)</a:t>
            </a:r>
            <a:endParaRPr lang="en-CA" dirty="0"/>
          </a:p>
        </p:txBody>
      </p:sp>
      <p:sp>
        <p:nvSpPr>
          <p:cNvPr id="4" name="Slide Number Placeholder 3">
            <a:extLst>
              <a:ext uri="{FF2B5EF4-FFF2-40B4-BE49-F238E27FC236}">
                <a16:creationId xmlns:a16="http://schemas.microsoft.com/office/drawing/2014/main" id="{2F044813-1AD0-49B1-8129-904B0D802041}"/>
              </a:ext>
            </a:extLst>
          </p:cNvPr>
          <p:cNvSpPr>
            <a:spLocks noGrp="1"/>
          </p:cNvSpPr>
          <p:nvPr>
            <p:ph type="sldNum" sz="quarter" idx="12"/>
          </p:nvPr>
        </p:nvSpPr>
        <p:spPr/>
        <p:txBody>
          <a:bodyPr/>
          <a:lstStyle/>
          <a:p>
            <a:fld id="{25FE67DE-5BF6-49D0-BF7A-76F5E776BCA1}" type="slidenum">
              <a:rPr lang="ko-KR" altLang="en-US" smtClean="0"/>
              <a:pPr/>
              <a:t>42</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048D9A2-3947-439A-9ED1-AFAABE23E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 y="1505964"/>
            <a:ext cx="8448261" cy="3060000"/>
          </a:xfrm>
          <a:prstGeom prst="rect">
            <a:avLst/>
          </a:prstGeom>
        </p:spPr>
      </p:pic>
      <p:sp>
        <p:nvSpPr>
          <p:cNvPr id="7" name="Rectangle 6">
            <a:extLst>
              <a:ext uri="{FF2B5EF4-FFF2-40B4-BE49-F238E27FC236}">
                <a16:creationId xmlns:a16="http://schemas.microsoft.com/office/drawing/2014/main" id="{43D28ED2-090D-4A60-97C8-FEE0F297C9BD}"/>
              </a:ext>
            </a:extLst>
          </p:cNvPr>
          <p:cNvSpPr/>
          <p:nvPr/>
        </p:nvSpPr>
        <p:spPr>
          <a:xfrm>
            <a:off x="34787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Electrification system configuration and 10 object classes of the railway</a:t>
            </a:r>
          </a:p>
          <a:p>
            <a:pPr algn="ctr"/>
            <a:r>
              <a:rPr lang="en-CA" sz="1400" dirty="0">
                <a:solidFill>
                  <a:schemeClr val="tx1"/>
                </a:solidFill>
                <a:latin typeface="MS Reference Sans Serif" panose="020B0604030504040204" pitchFamily="34" charset="0"/>
              </a:rPr>
              <a:t>a photograph (left), and Mobile Laser Scanning (MLS) data (right)</a:t>
            </a:r>
          </a:p>
        </p:txBody>
      </p:sp>
      <p:sp>
        <p:nvSpPr>
          <p:cNvPr id="8" name="Rectangle 7">
            <a:extLst>
              <a:ext uri="{FF2B5EF4-FFF2-40B4-BE49-F238E27FC236}">
                <a16:creationId xmlns:a16="http://schemas.microsoft.com/office/drawing/2014/main" id="{17A0E4ED-4E62-42F4-B858-1F7F7A3009E0}"/>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761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7F0A-7C75-45C3-8EB0-4CA96D2EA028}"/>
              </a:ext>
            </a:extLst>
          </p:cNvPr>
          <p:cNvSpPr>
            <a:spLocks noGrp="1"/>
          </p:cNvSpPr>
          <p:nvPr>
            <p:ph type="title"/>
          </p:nvPr>
        </p:nvSpPr>
        <p:spPr/>
        <p:txBody>
          <a:bodyPr/>
          <a:lstStyle/>
          <a:p>
            <a:r>
              <a:rPr lang="en-CA" dirty="0"/>
              <a:t>Multi-Range CRF </a:t>
            </a:r>
            <a:r>
              <a:rPr lang="en-CA" baseline="30000" dirty="0"/>
              <a:t>(3/5)</a:t>
            </a:r>
            <a:endParaRPr lang="en-CA" dirty="0"/>
          </a:p>
        </p:txBody>
      </p:sp>
      <p:sp>
        <p:nvSpPr>
          <p:cNvPr id="4" name="Slide Number Placeholder 3">
            <a:extLst>
              <a:ext uri="{FF2B5EF4-FFF2-40B4-BE49-F238E27FC236}">
                <a16:creationId xmlns:a16="http://schemas.microsoft.com/office/drawing/2014/main" id="{A1068339-38FC-4DF8-A1AB-B7EFA0B11646}"/>
              </a:ext>
            </a:extLst>
          </p:cNvPr>
          <p:cNvSpPr>
            <a:spLocks noGrp="1"/>
          </p:cNvSpPr>
          <p:nvPr>
            <p:ph type="sldNum" sz="quarter" idx="12"/>
          </p:nvPr>
        </p:nvSpPr>
        <p:spPr/>
        <p:txBody>
          <a:bodyPr/>
          <a:lstStyle/>
          <a:p>
            <a:fld id="{25FE67DE-5BF6-49D0-BF7A-76F5E776BCA1}" type="slidenum">
              <a:rPr lang="ko-KR" altLang="en-US" smtClean="0"/>
              <a:pPr/>
              <a:t>43</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B3FC3A9-C2A6-4D74-B44C-9E99F892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55" y="2086126"/>
            <a:ext cx="8579691" cy="2520000"/>
          </a:xfrm>
          <a:prstGeom prst="rect">
            <a:avLst/>
          </a:prstGeom>
        </p:spPr>
      </p:pic>
      <p:sp>
        <p:nvSpPr>
          <p:cNvPr id="7" name="Rectangle 6">
            <a:extLst>
              <a:ext uri="{FF2B5EF4-FFF2-40B4-BE49-F238E27FC236}">
                <a16:creationId xmlns:a16="http://schemas.microsoft.com/office/drawing/2014/main" id="{344E0995-C36D-4171-97A4-8E00150AE4A8}"/>
              </a:ext>
            </a:extLst>
          </p:cNvPr>
          <p:cNvSpPr/>
          <p:nvPr/>
        </p:nvSpPr>
        <p:spPr>
          <a:xfrm>
            <a:off x="48826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Example of voxelization and line extraction:</a:t>
            </a:r>
          </a:p>
          <a:p>
            <a:pPr algn="ctr"/>
            <a:r>
              <a:rPr lang="en-CA" sz="1600" dirty="0">
                <a:solidFill>
                  <a:schemeClr val="tx1"/>
                </a:solidFill>
                <a:latin typeface="MS Reference Sans Serif" panose="020B0604030504040204" pitchFamily="34" charset="0"/>
              </a:rPr>
              <a:t>(a) input MLS data and rail vectors, (b) voxelization, and (c) extracted lines</a:t>
            </a:r>
          </a:p>
        </p:txBody>
      </p:sp>
      <p:sp>
        <p:nvSpPr>
          <p:cNvPr id="8" name="Rectangle 7">
            <a:extLst>
              <a:ext uri="{FF2B5EF4-FFF2-40B4-BE49-F238E27FC236}">
                <a16:creationId xmlns:a16="http://schemas.microsoft.com/office/drawing/2014/main" id="{89D701AC-4E85-4C3A-A40E-8911A58DDE3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7222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4171-254D-4E8E-8366-860082CE66AC}"/>
              </a:ext>
            </a:extLst>
          </p:cNvPr>
          <p:cNvSpPr>
            <a:spLocks noGrp="1"/>
          </p:cNvSpPr>
          <p:nvPr>
            <p:ph type="title"/>
          </p:nvPr>
        </p:nvSpPr>
        <p:spPr/>
        <p:txBody>
          <a:bodyPr/>
          <a:lstStyle/>
          <a:p>
            <a:r>
              <a:rPr lang="en-CA" dirty="0"/>
              <a:t>Multi-Range CRF </a:t>
            </a:r>
            <a:r>
              <a:rPr lang="en-CA" baseline="30000" dirty="0"/>
              <a:t>(4/5)</a:t>
            </a:r>
            <a:endParaRPr lang="en-CA" dirty="0"/>
          </a:p>
        </p:txBody>
      </p:sp>
      <p:sp>
        <p:nvSpPr>
          <p:cNvPr id="4" name="Slide Number Placeholder 3">
            <a:extLst>
              <a:ext uri="{FF2B5EF4-FFF2-40B4-BE49-F238E27FC236}">
                <a16:creationId xmlns:a16="http://schemas.microsoft.com/office/drawing/2014/main" id="{1F089B44-418E-431D-B061-5B74928906CE}"/>
              </a:ext>
            </a:extLst>
          </p:cNvPr>
          <p:cNvSpPr>
            <a:spLocks noGrp="1"/>
          </p:cNvSpPr>
          <p:nvPr>
            <p:ph type="sldNum" sz="quarter" idx="12"/>
          </p:nvPr>
        </p:nvSpPr>
        <p:spPr/>
        <p:txBody>
          <a:bodyPr/>
          <a:lstStyle/>
          <a:p>
            <a:fld id="{25FE67DE-5BF6-49D0-BF7A-76F5E776BCA1}" type="slidenum">
              <a:rPr lang="ko-KR" altLang="en-US" smtClean="0"/>
              <a:pPr/>
              <a:t>44</a:t>
            </a:fld>
            <a:endParaRPr lang="ko-KR" altLang="en-US" dirty="0"/>
          </a:p>
        </p:txBody>
      </p:sp>
      <p:sp>
        <p:nvSpPr>
          <p:cNvPr id="5" name="Rectangle 4">
            <a:extLst>
              <a:ext uri="{FF2B5EF4-FFF2-40B4-BE49-F238E27FC236}">
                <a16:creationId xmlns:a16="http://schemas.microsoft.com/office/drawing/2014/main" id="{8C90402A-EE83-41B1-A583-8B0115D98CF3}"/>
              </a:ext>
            </a:extLst>
          </p:cNvPr>
          <p:cNvSpPr/>
          <p:nvPr/>
        </p:nvSpPr>
        <p:spPr>
          <a:xfrm>
            <a:off x="488260" y="5365921"/>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Neighboring systems: (a) for short-range graph, (b) for long-range graph, </a:t>
            </a:r>
            <a:br>
              <a:rPr lang="en-CA" sz="1600" dirty="0">
                <a:solidFill>
                  <a:schemeClr val="tx1"/>
                </a:solidFill>
                <a:latin typeface="MS Reference Sans Serif" panose="020B0604030504040204" pitchFamily="34" charset="0"/>
              </a:rPr>
            </a:br>
            <a:r>
              <a:rPr lang="en-CA" sz="1600" dirty="0">
                <a:solidFill>
                  <a:schemeClr val="tx1"/>
                </a:solidFill>
                <a:latin typeface="MS Reference Sans Serif" panose="020B0604030504040204" pitchFamily="34" charset="0"/>
              </a:rPr>
              <a:t>and (c) combined neighboring systems</a:t>
            </a:r>
          </a:p>
        </p:txBody>
      </p:sp>
      <p:pic>
        <p:nvPicPr>
          <p:cNvPr id="7" name="Picture 6" descr="A drawing of a person&#10;&#10;Description automatically generated">
            <a:extLst>
              <a:ext uri="{FF2B5EF4-FFF2-40B4-BE49-F238E27FC236}">
                <a16:creationId xmlns:a16="http://schemas.microsoft.com/office/drawing/2014/main" id="{9A95CF4E-62BB-4014-B3D8-63C39CE3E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525"/>
            <a:ext cx="9144000" cy="3182950"/>
          </a:xfrm>
          <a:prstGeom prst="rect">
            <a:avLst/>
          </a:prstGeom>
        </p:spPr>
      </p:pic>
      <p:sp>
        <p:nvSpPr>
          <p:cNvPr id="8" name="Rectangle 7">
            <a:extLst>
              <a:ext uri="{FF2B5EF4-FFF2-40B4-BE49-F238E27FC236}">
                <a16:creationId xmlns:a16="http://schemas.microsoft.com/office/drawing/2014/main" id="{B5F9C81A-F3D4-46A9-87E8-83FF2810AD04}"/>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98000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BEF8-C85F-4617-B742-0F0A4335099E}"/>
              </a:ext>
            </a:extLst>
          </p:cNvPr>
          <p:cNvSpPr>
            <a:spLocks noGrp="1"/>
          </p:cNvSpPr>
          <p:nvPr>
            <p:ph type="title"/>
          </p:nvPr>
        </p:nvSpPr>
        <p:spPr/>
        <p:txBody>
          <a:bodyPr/>
          <a:lstStyle/>
          <a:p>
            <a:r>
              <a:rPr lang="en-CA" dirty="0"/>
              <a:t>Multi-Range CRF </a:t>
            </a:r>
            <a:r>
              <a:rPr lang="en-CA" baseline="30000" dirty="0"/>
              <a:t>(5/5)</a:t>
            </a:r>
            <a:endParaRPr lang="en-CA" dirty="0"/>
          </a:p>
        </p:txBody>
      </p:sp>
      <p:sp>
        <p:nvSpPr>
          <p:cNvPr id="3" name="Content Placeholder 2">
            <a:extLst>
              <a:ext uri="{FF2B5EF4-FFF2-40B4-BE49-F238E27FC236}">
                <a16:creationId xmlns:a16="http://schemas.microsoft.com/office/drawing/2014/main" id="{AB394790-B11D-4C47-A58A-E9B644C98282}"/>
              </a:ext>
            </a:extLst>
          </p:cNvPr>
          <p:cNvSpPr>
            <a:spLocks noGrp="1"/>
          </p:cNvSpPr>
          <p:nvPr>
            <p:ph idx="1"/>
          </p:nvPr>
        </p:nvSpPr>
        <p:spPr/>
        <p:txBody>
          <a:bodyPr/>
          <a:lstStyle/>
          <a:p>
            <a:r>
              <a:rPr lang="en-CA" dirty="0"/>
              <a:t>Summary</a:t>
            </a:r>
          </a:p>
          <a:p>
            <a:pPr lvl="1"/>
            <a:r>
              <a:rPr lang="en-CA" dirty="0"/>
              <a:t>Handled line segments rather than raw point clouds</a:t>
            </a:r>
          </a:p>
          <a:p>
            <a:pPr lvl="1"/>
            <a:r>
              <a:rPr lang="en-CA" dirty="0"/>
              <a:t>(Short &amp; Long) Multi-range CRF (which is a graphical model)</a:t>
            </a:r>
          </a:p>
          <a:p>
            <a:pPr lvl="1"/>
            <a:endParaRPr lang="en-CA" dirty="0"/>
          </a:p>
          <a:p>
            <a:pPr lvl="1"/>
            <a:r>
              <a:rPr lang="en-CA" dirty="0"/>
              <a:t>The '</a:t>
            </a:r>
            <a:r>
              <a:rPr lang="en-CA" dirty="0" err="1"/>
              <a:t>Superpoint</a:t>
            </a:r>
            <a:r>
              <a:rPr lang="en-CA" dirty="0"/>
              <a:t> Graph' paper has a similar algorithm structure.</a:t>
            </a:r>
          </a:p>
        </p:txBody>
      </p:sp>
      <p:sp>
        <p:nvSpPr>
          <p:cNvPr id="4" name="Slide Number Placeholder 3">
            <a:extLst>
              <a:ext uri="{FF2B5EF4-FFF2-40B4-BE49-F238E27FC236}">
                <a16:creationId xmlns:a16="http://schemas.microsoft.com/office/drawing/2014/main" id="{1D6C977A-9D90-4FEC-B688-A43C7CE79E40}"/>
              </a:ext>
            </a:extLst>
          </p:cNvPr>
          <p:cNvSpPr>
            <a:spLocks noGrp="1"/>
          </p:cNvSpPr>
          <p:nvPr>
            <p:ph type="sldNum" sz="quarter" idx="12"/>
          </p:nvPr>
        </p:nvSpPr>
        <p:spPr/>
        <p:txBody>
          <a:bodyPr/>
          <a:lstStyle/>
          <a:p>
            <a:fld id="{25FE67DE-5BF6-49D0-BF7A-76F5E776BCA1}" type="slidenum">
              <a:rPr lang="ko-KR" altLang="en-US" smtClean="0"/>
              <a:pPr/>
              <a:t>45</a:t>
            </a:fld>
            <a:endParaRPr lang="ko-KR" altLang="en-US" dirty="0"/>
          </a:p>
        </p:txBody>
      </p:sp>
      <p:sp>
        <p:nvSpPr>
          <p:cNvPr id="5" name="Rectangle 4">
            <a:extLst>
              <a:ext uri="{FF2B5EF4-FFF2-40B4-BE49-F238E27FC236}">
                <a16:creationId xmlns:a16="http://schemas.microsoft.com/office/drawing/2014/main" id="{3D178C1E-3129-4870-878B-2B1E22BB4C5A}"/>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89227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46</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Future Plan</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671978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76DF-B40D-4DBD-8107-59F44FA6685B}"/>
              </a:ext>
            </a:extLst>
          </p:cNvPr>
          <p:cNvSpPr>
            <a:spLocks noGrp="1"/>
          </p:cNvSpPr>
          <p:nvPr>
            <p:ph type="title"/>
          </p:nvPr>
        </p:nvSpPr>
        <p:spPr/>
        <p:txBody>
          <a:bodyPr/>
          <a:lstStyle/>
          <a:p>
            <a:r>
              <a:rPr lang="en-CA" dirty="0"/>
              <a:t>Practicing Deep Library</a:t>
            </a:r>
          </a:p>
        </p:txBody>
      </p:sp>
      <p:sp>
        <p:nvSpPr>
          <p:cNvPr id="3" name="Content Placeholder 2">
            <a:extLst>
              <a:ext uri="{FF2B5EF4-FFF2-40B4-BE49-F238E27FC236}">
                <a16:creationId xmlns:a16="http://schemas.microsoft.com/office/drawing/2014/main" id="{7CEDA948-EA0B-42B9-BD18-3C3BF9E12A7F}"/>
              </a:ext>
            </a:extLst>
          </p:cNvPr>
          <p:cNvSpPr>
            <a:spLocks noGrp="1"/>
          </p:cNvSpPr>
          <p:nvPr>
            <p:ph idx="1"/>
          </p:nvPr>
        </p:nvSpPr>
        <p:spPr>
          <a:xfrm>
            <a:off x="252413" y="1367246"/>
            <a:ext cx="8639175" cy="4809717"/>
          </a:xfrm>
        </p:spPr>
        <p:txBody>
          <a:bodyPr/>
          <a:lstStyle/>
          <a:p>
            <a:r>
              <a:rPr lang="en-CA" dirty="0"/>
              <a:t>Producing initial results, while practicing deep library</a:t>
            </a:r>
          </a:p>
          <a:p>
            <a:pPr lvl="1"/>
            <a:r>
              <a:rPr lang="en-CA" dirty="0"/>
              <a:t>Within this year (about 40 days remained)</a:t>
            </a:r>
          </a:p>
          <a:p>
            <a:pPr lvl="1"/>
            <a:endParaRPr lang="en-CA" dirty="0"/>
          </a:p>
          <a:p>
            <a:pPr lvl="1"/>
            <a:r>
              <a:rPr lang="en-CA" dirty="0"/>
              <a:t>Task 1: point segmentation (for </a:t>
            </a:r>
            <a:r>
              <a:rPr lang="en-CA" dirty="0" err="1"/>
              <a:t>Optech</a:t>
            </a:r>
            <a:r>
              <a:rPr lang="en-CA" dirty="0"/>
              <a:t>) </a:t>
            </a:r>
            <a:r>
              <a:rPr lang="en-CA"/>
              <a:t>on Semantic3D dataset</a:t>
            </a:r>
            <a:endParaRPr lang="en-CA" dirty="0"/>
          </a:p>
          <a:p>
            <a:pPr lvl="2"/>
            <a:r>
              <a:rPr lang="en-CA" dirty="0"/>
              <a:t>ex: </a:t>
            </a:r>
            <a:r>
              <a:rPr lang="en-CA" dirty="0" err="1"/>
              <a:t>PointNet</a:t>
            </a:r>
            <a:endParaRPr lang="en-CA" dirty="0"/>
          </a:p>
          <a:p>
            <a:pPr lvl="1"/>
            <a:endParaRPr lang="en-CA" dirty="0"/>
          </a:p>
          <a:p>
            <a:pPr lvl="1"/>
            <a:r>
              <a:rPr lang="en-CA" dirty="0"/>
              <a:t>Task 2: object or lane detection (for Thales-AVIN)</a:t>
            </a:r>
          </a:p>
          <a:p>
            <a:pPr lvl="1"/>
            <a:endParaRPr lang="en-CA" dirty="0"/>
          </a:p>
        </p:txBody>
      </p:sp>
      <p:sp>
        <p:nvSpPr>
          <p:cNvPr id="4" name="Slide Number Placeholder 3">
            <a:extLst>
              <a:ext uri="{FF2B5EF4-FFF2-40B4-BE49-F238E27FC236}">
                <a16:creationId xmlns:a16="http://schemas.microsoft.com/office/drawing/2014/main" id="{B6DD3DE4-83BD-485E-A104-DFC1BAFD559B}"/>
              </a:ext>
            </a:extLst>
          </p:cNvPr>
          <p:cNvSpPr>
            <a:spLocks noGrp="1"/>
          </p:cNvSpPr>
          <p:nvPr>
            <p:ph type="sldNum" sz="quarter" idx="12"/>
          </p:nvPr>
        </p:nvSpPr>
        <p:spPr/>
        <p:txBody>
          <a:bodyPr/>
          <a:lstStyle/>
          <a:p>
            <a:fld id="{25FE67DE-5BF6-49D0-BF7A-76F5E776BCA1}" type="slidenum">
              <a:rPr lang="ko-KR" altLang="en-US" smtClean="0"/>
              <a:pPr/>
              <a:t>47</a:t>
            </a:fld>
            <a:endParaRPr lang="ko-KR" altLang="en-US" dirty="0"/>
          </a:p>
        </p:txBody>
      </p:sp>
      <p:sp>
        <p:nvSpPr>
          <p:cNvPr id="5" name="Rectangle 4">
            <a:extLst>
              <a:ext uri="{FF2B5EF4-FFF2-40B4-BE49-F238E27FC236}">
                <a16:creationId xmlns:a16="http://schemas.microsoft.com/office/drawing/2014/main" id="{E6BB9442-F241-44AA-89C0-27C95FFF990D}"/>
              </a:ext>
            </a:extLst>
          </p:cNvPr>
          <p:cNvSpPr/>
          <p:nvPr/>
        </p:nvSpPr>
        <p:spPr>
          <a:xfrm>
            <a:off x="882000" y="5107504"/>
            <a:ext cx="7380000"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Risk: only one available workstation</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6627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1728</Words>
  <Application>Microsoft Office PowerPoint</Application>
  <PresentationFormat>On-screen Show (4:3)</PresentationFormat>
  <Paragraphs>389</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맑은 고딕</vt:lpstr>
      <vt:lpstr>Arial</vt:lpstr>
      <vt:lpstr>Calibri</vt:lpstr>
      <vt:lpstr>Calibri Light</vt:lpstr>
      <vt:lpstr>Microsoft Sans Serif</vt:lpstr>
      <vt:lpstr>MS Reference Sans Serif</vt:lpstr>
      <vt:lpstr>Times New Roman</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 (1/2)</vt:lpstr>
      <vt:lpstr>Noise filtering (2/2)</vt:lpstr>
      <vt:lpstr>Deep Parametric Continuous CNNs (1/5)</vt:lpstr>
      <vt:lpstr>Deep Parametric Continuous CNNs (2/5)</vt:lpstr>
      <vt:lpstr>Deep Parametric Continuous CNNs (3/5)</vt:lpstr>
      <vt:lpstr>Deep Parametric Continuous CNNs (4/5)</vt:lpstr>
      <vt:lpstr>Deep Parametric Continuous CNNs (5/5)</vt:lpstr>
      <vt:lpstr>Plan</vt:lpstr>
      <vt:lpstr>Current Progress</vt:lpstr>
      <vt:lpstr>Objectives</vt:lpstr>
      <vt:lpstr>Plan</vt:lpstr>
      <vt:lpstr>Paper List</vt:lpstr>
      <vt:lpstr>SPLATNet:Sparse Lattice Networks (1/2)</vt:lpstr>
      <vt:lpstr>SPLATNet:Sparse Lattice Networks (2/2)</vt:lpstr>
      <vt:lpstr>What to do (during Nov)</vt:lpstr>
      <vt:lpstr>Current Progress</vt:lpstr>
      <vt:lpstr>Contents</vt:lpstr>
      <vt:lpstr>PowerPoint Presentation</vt:lpstr>
      <vt:lpstr>Multi-Range CRF (1/5)</vt:lpstr>
      <vt:lpstr>Multi-Range CRF (2/5)</vt:lpstr>
      <vt:lpstr>Multi-Range CRF (3/5)</vt:lpstr>
      <vt:lpstr>Multi-Range CRF (4/5)</vt:lpstr>
      <vt:lpstr>Multi-Range CRF (5/5)</vt:lpstr>
      <vt:lpstr>PowerPoint Presentation</vt:lpstr>
      <vt:lpstr>Practicing Deep Library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 Kang</cp:lastModifiedBy>
  <cp:revision>108</cp:revision>
  <dcterms:created xsi:type="dcterms:W3CDTF">2018-10-19T14:48:48Z</dcterms:created>
  <dcterms:modified xsi:type="dcterms:W3CDTF">2018-11-15T18:20:01Z</dcterms:modified>
</cp:coreProperties>
</file>